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830" r:id="rId2"/>
    <p:sldId id="1127" r:id="rId3"/>
    <p:sldId id="1146" r:id="rId4"/>
    <p:sldId id="1147" r:id="rId5"/>
    <p:sldId id="1149" r:id="rId6"/>
    <p:sldId id="1148" r:id="rId7"/>
    <p:sldId id="1152" r:id="rId8"/>
    <p:sldId id="1153" r:id="rId9"/>
    <p:sldId id="1150" r:id="rId10"/>
    <p:sldId id="1151" r:id="rId11"/>
    <p:sldId id="1154" r:id="rId12"/>
    <p:sldId id="1117" r:id="rId13"/>
  </p:sldIdLst>
  <p:sldSz cx="9906000" cy="6858000" type="A4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3399"/>
    <a:srgbClr val="FF9900"/>
    <a:srgbClr val="0066FF"/>
    <a:srgbClr val="669900"/>
    <a:srgbClr val="3399FF"/>
    <a:srgbClr val="9999FF"/>
    <a:srgbClr val="F79646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396" autoAdjust="0"/>
    <p:restoredTop sz="98077" autoAdjust="0"/>
  </p:normalViewPr>
  <p:slideViewPr>
    <p:cSldViewPr snapToGrid="0">
      <p:cViewPr varScale="1">
        <p:scale>
          <a:sx n="90" d="100"/>
          <a:sy n="90" d="100"/>
        </p:scale>
        <p:origin x="72" y="4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14" y="-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49A6E647-0878-4A6C-9424-6F55A25D887C}" type="datetimeFigureOut">
              <a:rPr lang="ko-KR" altLang="en-US" smtClean="0"/>
              <a:t>2014-09-10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238"/>
            <a:ext cx="3077137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0506" y="9721238"/>
            <a:ext cx="3077137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6C54195E-AD54-4A3A-A898-0B11F380A7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00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76363" cy="511730"/>
          </a:xfrm>
          <a:prstGeom prst="rect">
            <a:avLst/>
          </a:prstGeom>
        </p:spPr>
        <p:txBody>
          <a:bodyPr vert="horz" lIns="94684" tIns="47341" rIns="94684" bIns="4734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9" y="4"/>
            <a:ext cx="3076363" cy="511730"/>
          </a:xfrm>
          <a:prstGeom prst="rect">
            <a:avLst/>
          </a:prstGeom>
        </p:spPr>
        <p:txBody>
          <a:bodyPr vert="horz" lIns="94684" tIns="47341" rIns="94684" bIns="47341" rtlCol="0"/>
          <a:lstStyle>
            <a:lvl1pPr algn="r">
              <a:defRPr sz="1200"/>
            </a:lvl1pPr>
          </a:lstStyle>
          <a:p>
            <a:fld id="{1C00F010-801C-47B1-B9CD-0B5CE17BBAFB}" type="datetimeFigureOut">
              <a:rPr lang="ko-KR" altLang="en-US" smtClean="0"/>
              <a:pPr/>
              <a:t>2014-09-10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84" tIns="47341" rIns="94684" bIns="4734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4684" tIns="47341" rIns="94684" bIns="4734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9721111"/>
            <a:ext cx="3076363" cy="511730"/>
          </a:xfrm>
          <a:prstGeom prst="rect">
            <a:avLst/>
          </a:prstGeom>
        </p:spPr>
        <p:txBody>
          <a:bodyPr vert="horz" lIns="94684" tIns="47341" rIns="94684" bIns="4734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9" y="9721111"/>
            <a:ext cx="3076363" cy="511730"/>
          </a:xfrm>
          <a:prstGeom prst="rect">
            <a:avLst/>
          </a:prstGeom>
        </p:spPr>
        <p:txBody>
          <a:bodyPr vert="horz" lIns="94684" tIns="47341" rIns="94684" bIns="47341" rtlCol="0" anchor="b"/>
          <a:lstStyle>
            <a:lvl1pPr algn="r">
              <a:defRPr sz="1200"/>
            </a:lvl1pPr>
          </a:lstStyle>
          <a:p>
            <a:fld id="{1FA16736-9D3A-43FA-BF36-D2E320FECB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60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9429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schemeClr val="bg1">
                <a:alpha val="89000"/>
              </a:schemeClr>
            </a:outerShdw>
          </a:effectLst>
        </p:spPr>
        <p:txBody>
          <a:bodyPr/>
          <a:lstStyle>
            <a:lvl1pPr marL="0" algn="l" defTabSz="914400" rtl="0" eaLnBrk="1" latinLnBrk="1" hangingPunct="1">
              <a:lnSpc>
                <a:spcPct val="120000"/>
              </a:lnSpc>
              <a:spcBef>
                <a:spcPct val="0"/>
              </a:spcBef>
              <a:buNone/>
              <a:defRPr kumimoji="1" lang="ko-KR" altLang="en-US" sz="3200" b="1" kern="1200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6112" y="6572250"/>
            <a:ext cx="667279" cy="2667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1A0A9F-588B-4370-AD15-CF4559D8DF8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90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052513"/>
            <a:ext cx="8915400" cy="5256212"/>
          </a:xfrm>
          <a:prstGeom prst="rect">
            <a:avLst/>
          </a:prstGeom>
        </p:spPr>
        <p:txBody>
          <a:bodyPr/>
          <a:lstStyle>
            <a:lvl1pPr latinLnBrk="0">
              <a:defRPr baseline="0">
                <a:latin typeface="HY견고딕" pitchFamily="18" charset="-127"/>
                <a:ea typeface="HY견고딕" pitchFamily="18" charset="-127"/>
              </a:defRPr>
            </a:lvl1pPr>
            <a:lvl2pPr marL="628650" indent="-266700" latinLnBrk="0">
              <a:defRPr baseline="0">
                <a:latin typeface="HY견고딕" pitchFamily="18" charset="-127"/>
                <a:ea typeface="HY견고딕" pitchFamily="18" charset="-127"/>
              </a:defRPr>
            </a:lvl2pPr>
            <a:lvl3pPr marL="895350" indent="-266700" latinLnBrk="0">
              <a:defRPr sz="1800" baseline="0">
                <a:latin typeface="HY견고딕" pitchFamily="18" charset="-127"/>
                <a:ea typeface="HY견고딕" pitchFamily="18" charset="-127"/>
              </a:defRPr>
            </a:lvl3pPr>
            <a:lvl4pPr latinLnBrk="0">
              <a:defRPr baseline="0">
                <a:latin typeface="HY견고딕" pitchFamily="18" charset="-127"/>
                <a:ea typeface="HY견고딕" pitchFamily="18" charset="-127"/>
              </a:defRPr>
            </a:lvl4pPr>
            <a:lvl5pPr latinLnBrk="0">
              <a:defRPr baseline="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453193"/>
            <a:ext cx="2311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453193"/>
            <a:ext cx="31369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453193"/>
            <a:ext cx="2311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5DED-9A79-43EE-80CE-467CF15EF2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29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95E41CB9-D92F-471A-99AC-40ED9598F0DA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54444"/>
            <a:ext cx="8915400" cy="5071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1011" y="638931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9655B054-BA1D-4552-8017-555FE5F1CD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6506" y="764704"/>
            <a:ext cx="8892988" cy="0"/>
          </a:xfrm>
          <a:prstGeom prst="line">
            <a:avLst/>
          </a:prstGeom>
          <a:ln w="19050">
            <a:solidFill>
              <a:srgbClr val="A6A6A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J:\2.제안서&amp;PPT(2010)\10년 9월\9.7 에트리 PPT 수정\작업파일\그림4-1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11491" y="111807"/>
            <a:ext cx="1000673" cy="2624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9006210" y="402425"/>
            <a:ext cx="86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0" dirty="0" smtClean="0">
                <a:solidFill>
                  <a:srgbClr val="990033"/>
                </a:solidFill>
                <a:latin typeface="HY견고딕" pitchFamily="18" charset="-127"/>
                <a:ea typeface="HY견고딕" pitchFamily="18" charset="-127"/>
              </a:rPr>
              <a:t>魂</a:t>
            </a:r>
            <a:r>
              <a:rPr lang="ko-KR" altLang="en-US" sz="1400" b="0" dirty="0" smtClean="0">
                <a:latin typeface="HY견고딕" pitchFamily="18" charset="-127"/>
                <a:ea typeface="HY견고딕" pitchFamily="18" charset="-127"/>
              </a:rPr>
              <a:t>▪</a:t>
            </a:r>
            <a:r>
              <a:rPr lang="ko-KR" altLang="en-US" sz="1400" b="0" dirty="0" smtClean="0">
                <a:solidFill>
                  <a:srgbClr val="808000"/>
                </a:solidFill>
                <a:latin typeface="HY견고딕" pitchFamily="18" charset="-127"/>
                <a:ea typeface="HY견고딕" pitchFamily="18" charset="-127"/>
              </a:rPr>
              <a:t>創</a:t>
            </a:r>
            <a:r>
              <a:rPr lang="ko-KR" altLang="en-US" sz="1400" b="0" dirty="0" smtClean="0">
                <a:latin typeface="HY견고딕" pitchFamily="18" charset="-127"/>
                <a:ea typeface="HY견고딕" pitchFamily="18" charset="-127"/>
              </a:rPr>
              <a:t>▪</a:t>
            </a:r>
            <a:r>
              <a:rPr lang="ko-KR" altLang="en-US" sz="1400" b="0" dirty="0" smtClean="0">
                <a:solidFill>
                  <a:srgbClr val="006666"/>
                </a:solidFill>
                <a:latin typeface="HY견고딕" pitchFamily="18" charset="-127"/>
                <a:ea typeface="HY견고딕" pitchFamily="18" charset="-127"/>
              </a:rPr>
              <a:t>通</a:t>
            </a:r>
            <a:endParaRPr lang="ko-KR" altLang="en-US" sz="1400" b="0" dirty="0">
              <a:solidFill>
                <a:srgbClr val="0066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4184" y="6496222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200" b="1" i="1" cap="none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Authentication Research</a:t>
            </a:r>
            <a:r>
              <a:rPr lang="en-US" altLang="ko-KR" sz="1200" b="1" i="1" cap="none" spc="50" baseline="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b="1" i="1" cap="none" spc="50" baseline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Team</a:t>
            </a:r>
            <a:r>
              <a:rPr lang="ko-KR" altLang="en-US" sz="1200" b="1" i="1" cap="none" spc="5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b="1" i="1" cap="none" spc="5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2014</a:t>
            </a:r>
            <a:endParaRPr lang="ko-KR" altLang="en-US" sz="1200" b="1" i="1" cap="none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816" r:id="rId11"/>
    <p:sldLayoutId id="2147483817" r:id="rId1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3.wmf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08" y="95251"/>
            <a:ext cx="9906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그림 12" descr="위원회위상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236"/>
          <a:stretch>
            <a:fillRect/>
          </a:stretch>
        </p:blipFill>
        <p:spPr>
          <a:xfrm>
            <a:off x="7808" y="1143003"/>
            <a:ext cx="2419226" cy="55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12" descr="위원회위상.png"/>
          <p:cNvPicPr>
            <a:picLocks noChangeAspect="1"/>
          </p:cNvPicPr>
          <p:nvPr/>
        </p:nvPicPr>
        <p:blipFill>
          <a:blip r:embed="rId4"/>
          <a:srcRect l="-34245"/>
          <a:stretch>
            <a:fillRect/>
          </a:stretch>
        </p:blipFill>
        <p:spPr>
          <a:xfrm>
            <a:off x="-4339" y="1731228"/>
            <a:ext cx="3439902" cy="1164375"/>
          </a:xfrm>
          <a:prstGeom prst="rect">
            <a:avLst/>
          </a:prstGeom>
          <a:effectLst/>
        </p:spPr>
      </p:pic>
      <p:pic>
        <p:nvPicPr>
          <p:cNvPr id="6" name="그림 12" descr="위원회위상.png"/>
          <p:cNvPicPr>
            <a:picLocks noChangeAspect="1"/>
          </p:cNvPicPr>
          <p:nvPr/>
        </p:nvPicPr>
        <p:blipFill>
          <a:blip r:embed="rId5"/>
          <a:srcRect l="-49266"/>
          <a:stretch>
            <a:fillRect/>
          </a:stretch>
        </p:blipFill>
        <p:spPr>
          <a:xfrm>
            <a:off x="-55913" y="2819403"/>
            <a:ext cx="4431063" cy="1063787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7205393" y="4056809"/>
            <a:ext cx="1625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#신태고딕"/>
              </a:rPr>
              <a:t>2014. 9. 10.</a:t>
            </a:r>
            <a:endParaRPr lang="en-US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#신태고딕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1744" y="1985177"/>
            <a:ext cx="3842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150">
                <a:solidFill>
                  <a:prstClr val="white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Digital Certificate and </a:t>
            </a:r>
            <a:r>
              <a:rPr lang="en-US" altLang="ko-KR" sz="4000" spc="-150" smtClean="0">
                <a:solidFill>
                  <a:prstClr val="white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Beyond</a:t>
            </a:r>
            <a:endParaRPr lang="en-US" sz="4000" spc="-150" dirty="0">
              <a:solidFill>
                <a:prstClr val="white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221" y="5035711"/>
            <a:ext cx="6800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err="1" smtClean="0">
                <a:solidFill>
                  <a:schemeClr val="accent3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Sangrae</a:t>
            </a:r>
            <a:r>
              <a:rPr lang="en-US" altLang="ko-KR" sz="3200" spc="-15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 Cho</a:t>
            </a:r>
            <a:endParaRPr lang="en-US" altLang="ko-KR" sz="3200" spc="-150" dirty="0">
              <a:solidFill>
                <a:schemeClr val="accent3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3200" spc="-15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Authentication Research Team</a:t>
            </a:r>
            <a:r>
              <a:rPr lang="ko-KR" altLang="en-US" sz="3200" spc="-150" dirty="0" smtClean="0">
                <a:solidFill>
                  <a:prstClr val="white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 </a:t>
            </a:r>
            <a:endParaRPr lang="en-US" sz="3200" spc="-150" dirty="0">
              <a:solidFill>
                <a:prstClr val="white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Hands-Free Payment Service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47170" y="1262861"/>
            <a:ext cx="4032448" cy="4551598"/>
          </a:xfrm>
          <a:prstGeom prst="roundRect">
            <a:avLst>
              <a:gd name="adj" fmla="val 6405"/>
            </a:avLst>
          </a:prstGeom>
          <a:solidFill>
            <a:srgbClr val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91392" tIns="45696" rIns="91392" bIns="45696" anchor="ctr"/>
          <a:lstStyle/>
          <a:p>
            <a:pPr algn="ctr" latinLnBrk="0">
              <a:lnSpc>
                <a:spcPct val="135000"/>
              </a:lnSpc>
              <a:buFont typeface="Arial" pitchFamily="34" charset="0"/>
              <a:buChar char="•"/>
              <a:defRPr/>
            </a:pPr>
            <a:endParaRPr lang="ko-KR" altLang="en-US" sz="10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Picture 8" descr="http://www.connectinglab.net/wordpress/wp-content/uploads/2013/11/iBea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58" y="1659884"/>
            <a:ext cx="450050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모서리가 둥근 직사각형 26"/>
          <p:cNvSpPr/>
          <p:nvPr/>
        </p:nvSpPr>
        <p:spPr>
          <a:xfrm>
            <a:off x="4850988" y="3280064"/>
            <a:ext cx="1604673" cy="1165039"/>
          </a:xfrm>
          <a:prstGeom prst="roundRect">
            <a:avLst>
              <a:gd name="adj" fmla="val 9008"/>
            </a:avLst>
          </a:prstGeom>
          <a:noFill/>
          <a:ln w="57150" cap="flat" cmpd="sng" algn="ctr">
            <a:solidFill>
              <a:srgbClr val="D1282E">
                <a:lumMod val="40000"/>
                <a:lumOff val="6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7799686" y="2029804"/>
            <a:ext cx="1604673" cy="1165039"/>
          </a:xfrm>
          <a:prstGeom prst="roundRect">
            <a:avLst>
              <a:gd name="adj" fmla="val 9008"/>
            </a:avLst>
          </a:prstGeom>
          <a:noFill/>
          <a:ln w="57150" cap="flat" cmpd="sng" algn="ctr">
            <a:solidFill>
              <a:srgbClr val="D1282E">
                <a:lumMod val="40000"/>
                <a:lumOff val="6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돋움" panose="020B0600000101010101" pitchFamily="50" charset="-127"/>
              <a:cs typeface="+mn-cs"/>
            </a:endParaRPr>
          </a:p>
        </p:txBody>
      </p:sp>
      <p:pic>
        <p:nvPicPr>
          <p:cNvPr id="29" name="Picture 4" descr="http://www.adagetechnologies.com/Global/BlogImages/iBea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11" y="4978596"/>
            <a:ext cx="2722411" cy="11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815964" y="5943381"/>
            <a:ext cx="3028704" cy="360040"/>
          </a:xfrm>
          <a:prstGeom prst="rect">
            <a:avLst/>
          </a:prstGeom>
          <a:noFill/>
          <a:ln w="76200" cap="sq">
            <a:noFill/>
            <a:miter lim="800000"/>
          </a:ln>
          <a:effectLst/>
        </p:spPr>
        <p:txBody>
          <a:bodyPr wrap="square">
            <a:no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 latinLnBrk="0">
              <a:defRPr/>
            </a:pPr>
            <a:r>
              <a:rPr lang="en-US" altLang="ko-KR" kern="0" spc="-150" dirty="0" smtClean="0">
                <a:ln w="3175">
                  <a:noFill/>
                </a:ln>
                <a:solidFill>
                  <a:srgbClr val="00B050"/>
                </a:solidFill>
                <a:effectLst>
                  <a:innerShdw blurRad="12700" dist="50800" dir="13500000">
                    <a:prstClr val="black">
                      <a:alpha val="68000"/>
                    </a:prstClr>
                  </a:innerShdw>
                </a:effectLst>
                <a:latin typeface="HY견고딕" pitchFamily="18" charset="-127"/>
                <a:ea typeface="HY견고딕" pitchFamily="18" charset="-127"/>
              </a:rPr>
              <a:t>Beacon-based Service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gray">
          <a:xfrm>
            <a:off x="1242966" y="1047692"/>
            <a:ext cx="2815739" cy="430338"/>
          </a:xfrm>
          <a:prstGeom prst="roundRect">
            <a:avLst>
              <a:gd name="adj" fmla="val 32222"/>
            </a:avLst>
          </a:prstGeom>
          <a:solidFill>
            <a:srgbClr val="1F5281">
              <a:lumMod val="60000"/>
              <a:lumOff val="40000"/>
            </a:srgbClr>
          </a:solidFill>
          <a:ln w="28575">
            <a:solidFill>
              <a:srgbClr val="FFFFFF"/>
            </a:solidFill>
            <a:round/>
            <a:headEnd/>
            <a:tailEnd/>
          </a:ln>
          <a:effectLst>
            <a:glow rad="63500">
              <a:srgbClr val="ADB8B3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16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Hands-Free Payment</a:t>
            </a:r>
            <a:endParaRPr kumimoji="1" lang="en-US" altLang="ko-KR" sz="16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Oval 240"/>
          <p:cNvSpPr>
            <a:spLocks noChangeAspect="1" noChangeArrowheads="1"/>
          </p:cNvSpPr>
          <p:nvPr/>
        </p:nvSpPr>
        <p:spPr bwMode="ltGray">
          <a:xfrm rot="16200000">
            <a:off x="3319873" y="1491957"/>
            <a:ext cx="1078331" cy="2099687"/>
          </a:xfrm>
          <a:prstGeom prst="ellipse">
            <a:avLst/>
          </a:prstGeom>
          <a:gradFill rotWithShape="1">
            <a:gsLst>
              <a:gs pos="0">
                <a:srgbClr val="006666">
                  <a:gamma/>
                  <a:shade val="63922"/>
                  <a:invGamma/>
                </a:srgbClr>
              </a:gs>
              <a:gs pos="100000">
                <a:srgbClr val="00666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1392" tIns="45696" rIns="91392" bIns="45696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9pPr>
          </a:lstStyle>
          <a:p>
            <a:pPr marL="0" marR="0" lvl="0" indent="0" algn="ctr" defTabSz="913916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186626" y="1982941"/>
            <a:ext cx="13676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돋움" panose="020B0600000101010101" pitchFamily="50" charset="-127"/>
              </a:rPr>
              <a:t>Needs</a:t>
            </a:r>
          </a:p>
          <a:p>
            <a:pPr algn="ctr" latinLnBrk="0">
              <a:defRPr/>
            </a:pPr>
            <a:r>
              <a:rPr lang="en-US" altLang="ko-KR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돋움" panose="020B0600000101010101" pitchFamily="50" charset="-127"/>
              </a:rPr>
              <a:t>Enhanced</a:t>
            </a:r>
          </a:p>
          <a:p>
            <a:pPr algn="ctr" latinLnBrk="0">
              <a:defRPr/>
            </a:pPr>
            <a:r>
              <a:rPr lang="en-US" altLang="ko-KR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33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돋움" panose="020B0600000101010101" pitchFamily="50" charset="-127"/>
              </a:rPr>
              <a:t>Security…</a:t>
            </a:r>
            <a:endParaRPr lang="ko-KR" altLang="en-US" sz="20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33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ea typeface="돋움" panose="020B0600000101010101" pitchFamily="50" charset="-127"/>
            </a:endParaRPr>
          </a:p>
        </p:txBody>
      </p:sp>
      <p:cxnSp>
        <p:nvCxnSpPr>
          <p:cNvPr id="34" name="직선 연결선 33"/>
          <p:cNvCxnSpPr/>
          <p:nvPr/>
        </p:nvCxnSpPr>
        <p:spPr bwMode="auto">
          <a:xfrm flipH="1">
            <a:off x="4651979" y="2443957"/>
            <a:ext cx="3147707" cy="310249"/>
          </a:xfrm>
          <a:prstGeom prst="line">
            <a:avLst/>
          </a:prstGeom>
          <a:solidFill>
            <a:srgbClr val="FF9900"/>
          </a:solidFill>
          <a:ln w="76200" cap="flat" cmpd="sng" algn="ctr">
            <a:solidFill>
              <a:srgbClr val="DC5924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직선 연결선 34"/>
          <p:cNvCxnSpPr>
            <a:stCxn id="27" idx="0"/>
          </p:cNvCxnSpPr>
          <p:nvPr/>
        </p:nvCxnSpPr>
        <p:spPr bwMode="auto">
          <a:xfrm flipH="1" flipV="1">
            <a:off x="4679619" y="2919045"/>
            <a:ext cx="973706" cy="361019"/>
          </a:xfrm>
          <a:prstGeom prst="line">
            <a:avLst/>
          </a:prstGeom>
          <a:solidFill>
            <a:srgbClr val="FF9900"/>
          </a:solidFill>
          <a:ln w="76200" cap="flat" cmpd="sng" algn="ctr">
            <a:solidFill>
              <a:srgbClr val="DC5924">
                <a:lumMod val="75000"/>
              </a:srgb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36" name="그림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948" y="2932571"/>
            <a:ext cx="1709370" cy="1405482"/>
          </a:xfrm>
          <a:prstGeom prst="rect">
            <a:avLst/>
          </a:prstGeom>
        </p:spPr>
      </p:pic>
      <p:cxnSp>
        <p:nvCxnSpPr>
          <p:cNvPr id="37" name="직선 연결선 36"/>
          <p:cNvCxnSpPr/>
          <p:nvPr/>
        </p:nvCxnSpPr>
        <p:spPr bwMode="auto">
          <a:xfrm flipH="1" flipV="1">
            <a:off x="2469067" y="2609412"/>
            <a:ext cx="751850" cy="1025900"/>
          </a:xfrm>
          <a:prstGeom prst="line">
            <a:avLst/>
          </a:prstGeom>
          <a:solidFill>
            <a:srgbClr val="FF9900"/>
          </a:solidFill>
          <a:ln w="38100" cap="flat" cmpd="sng" algn="ctr">
            <a:solidFill>
              <a:srgbClr val="DC5924">
                <a:lumMod val="75000"/>
              </a:srgb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8" name="직선 연결선 37"/>
          <p:cNvCxnSpPr/>
          <p:nvPr/>
        </p:nvCxnSpPr>
        <p:spPr bwMode="auto">
          <a:xfrm flipH="1" flipV="1">
            <a:off x="2310028" y="3713802"/>
            <a:ext cx="788630" cy="94967"/>
          </a:xfrm>
          <a:prstGeom prst="line">
            <a:avLst/>
          </a:prstGeom>
          <a:solidFill>
            <a:srgbClr val="FF9900"/>
          </a:solidFill>
          <a:ln w="38100" cap="flat" cmpd="sng" algn="ctr">
            <a:solidFill>
              <a:srgbClr val="DC5924">
                <a:lumMod val="75000"/>
              </a:srgb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9" name="직선 연결선 38"/>
          <p:cNvCxnSpPr/>
          <p:nvPr/>
        </p:nvCxnSpPr>
        <p:spPr bwMode="auto">
          <a:xfrm flipH="1">
            <a:off x="2524323" y="4266446"/>
            <a:ext cx="646584" cy="352053"/>
          </a:xfrm>
          <a:prstGeom prst="line">
            <a:avLst/>
          </a:prstGeom>
          <a:solidFill>
            <a:srgbClr val="FF9900"/>
          </a:solidFill>
          <a:ln w="38100" cap="flat" cmpd="sng" algn="ctr">
            <a:solidFill>
              <a:srgbClr val="DC5924">
                <a:lumMod val="75000"/>
              </a:srgb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145702" y="2302736"/>
            <a:ext cx="1232531" cy="467073"/>
          </a:xfrm>
          <a:prstGeom prst="rect">
            <a:avLst/>
          </a:prstGeom>
          <a:solidFill>
            <a:srgbClr val="000000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txBody>
          <a:bodyPr wrap="none" rtlCol="0">
            <a:no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 latinLnBrk="0">
              <a:lnSpc>
                <a:spcPts val="1400"/>
              </a:lnSpc>
              <a:defRPr/>
            </a:pPr>
            <a:r>
              <a:rPr lang="en-US" altLang="ko-KR" sz="1600" kern="0" spc="-150" dirty="0" smtClean="0">
                <a:ln w="3175"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Secure</a:t>
            </a:r>
          </a:p>
          <a:p>
            <a:pPr algn="ctr" latinLnBrk="0">
              <a:lnSpc>
                <a:spcPts val="1400"/>
              </a:lnSpc>
              <a:defRPr/>
            </a:pPr>
            <a:r>
              <a:rPr lang="en-US" altLang="ko-KR" sz="1600" kern="0" spc="-150" dirty="0" smtClean="0">
                <a:ln w="3175"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check-in</a:t>
            </a:r>
            <a:endParaRPr lang="ko-KR" altLang="en-US" sz="1600" kern="0" spc="-150" dirty="0" smtClean="0">
              <a:ln w="3175"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0557" y="3457549"/>
            <a:ext cx="1232531" cy="467073"/>
          </a:xfrm>
          <a:prstGeom prst="rect">
            <a:avLst/>
          </a:prstGeom>
          <a:solidFill>
            <a:srgbClr val="000000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txBody>
          <a:bodyPr wrap="none" rtlCol="0">
            <a:no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 latinLnBrk="0">
              <a:lnSpc>
                <a:spcPts val="1400"/>
              </a:lnSpc>
              <a:defRPr/>
            </a:pPr>
            <a:r>
              <a:rPr lang="en-US" altLang="ko-KR" sz="1600" kern="0" spc="-150" dirty="0" smtClean="0">
                <a:ln w="3175"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Personalization</a:t>
            </a:r>
          </a:p>
          <a:p>
            <a:pPr algn="ctr" latinLnBrk="0">
              <a:lnSpc>
                <a:spcPts val="1400"/>
              </a:lnSpc>
              <a:defRPr/>
            </a:pPr>
            <a:r>
              <a:rPr lang="en-US" altLang="ko-KR" sz="1600" kern="0" spc="-150" dirty="0" smtClean="0">
                <a:ln w="3175"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Service</a:t>
            </a:r>
            <a:endParaRPr lang="ko-KR" altLang="en-US" sz="1600" kern="0" spc="-150" dirty="0" smtClean="0">
              <a:ln w="3175"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32701" y="4493803"/>
            <a:ext cx="1232531" cy="467073"/>
          </a:xfrm>
          <a:prstGeom prst="rect">
            <a:avLst/>
          </a:prstGeom>
          <a:solidFill>
            <a:srgbClr val="000000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txBody>
          <a:bodyPr wrap="none" rtlCol="0">
            <a:no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 latinLnBrk="0">
              <a:lnSpc>
                <a:spcPts val="1400"/>
              </a:lnSpc>
              <a:defRPr/>
            </a:pPr>
            <a:r>
              <a:rPr lang="en-US" altLang="ko-KR" sz="1600" kern="0" spc="-150" dirty="0" err="1" smtClean="0">
                <a:ln w="3175"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Cardless</a:t>
            </a:r>
            <a:endParaRPr lang="en-US" altLang="ko-KR" sz="1600" kern="0" spc="-150" dirty="0" smtClean="0">
              <a:ln w="3175"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lnSpc>
                <a:spcPts val="1400"/>
              </a:lnSpc>
              <a:defRPr/>
            </a:pPr>
            <a:r>
              <a:rPr lang="en-US" altLang="ko-KR" sz="1600" kern="0" spc="-150" dirty="0" smtClean="0">
                <a:ln w="3175"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Payment</a:t>
            </a:r>
            <a:endParaRPr lang="ko-KR" altLang="en-US" sz="1600" kern="0" spc="-150" dirty="0" smtClean="0">
              <a:ln w="3175"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40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Requirements for standard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800100" y="1052513"/>
            <a:ext cx="8229600" cy="52562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management for </a:t>
            </a:r>
            <a:r>
              <a:rPr lang="en-US" altLang="ko-KR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WebCrypto.Next</a:t>
            </a:r>
            <a:endParaRPr lang="en-US" altLang="ko-KR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API for Hardware Tokens</a:t>
            </a:r>
          </a:p>
          <a:p>
            <a:pPr marL="342900" marR="0" lvl="0" indent="-3429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API for communications such as NFC, Bluetooth</a:t>
            </a:r>
            <a:endParaRPr lang="en-US" altLang="ko-KR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F5DED-9A79-43EE-80CE-467CF15EF287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pic>
        <p:nvPicPr>
          <p:cNvPr id="4" name="Picture 6" descr="island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969" y="777873"/>
            <a:ext cx="689133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5874" y="4953000"/>
            <a:ext cx="3225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ko-KR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8292" y="2956551"/>
            <a:ext cx="122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Browser</a:t>
            </a:r>
            <a:endParaRPr kumimoji="1" lang="ko-KR" alt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259037" y="2355924"/>
            <a:ext cx="609517" cy="583394"/>
            <a:chOff x="506506" y="1754806"/>
            <a:chExt cx="3822425" cy="4194474"/>
          </a:xfrm>
        </p:grpSpPr>
        <p:pic>
          <p:nvPicPr>
            <p:cNvPr id="29" name="Picture 2" descr="C:\Users\Administrator\AppData\Local\Microsoft\Windows\Temporary Internet Files\Content.IE5\LEQ3SZ7T\MC90035961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06" y="1754806"/>
              <a:ext cx="3822425" cy="419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C:\Users\Administrator\AppData\Local\Microsoft\Windows\Temporary Internet Files\Content.IE5\VL0G30Y0\MC90025064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645" y="3933056"/>
              <a:ext cx="1092121" cy="77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그룹 30"/>
          <p:cNvGrpSpPr/>
          <p:nvPr/>
        </p:nvGrpSpPr>
        <p:grpSpPr>
          <a:xfrm>
            <a:off x="7152241" y="1485134"/>
            <a:ext cx="1833207" cy="1706421"/>
            <a:chOff x="5936914" y="4219213"/>
            <a:chExt cx="2345433" cy="2546236"/>
          </a:xfrm>
        </p:grpSpPr>
        <p:grpSp>
          <p:nvGrpSpPr>
            <p:cNvPr id="32" name="wine shop"/>
            <p:cNvGrpSpPr/>
            <p:nvPr/>
          </p:nvGrpSpPr>
          <p:grpSpPr>
            <a:xfrm>
              <a:off x="6018409" y="4336871"/>
              <a:ext cx="2263938" cy="2052203"/>
              <a:chOff x="7559723" y="5302721"/>
              <a:chExt cx="2716725" cy="2462643"/>
            </a:xfrm>
          </p:grpSpPr>
          <p:pic>
            <p:nvPicPr>
              <p:cNvPr id="35" name="Picture 3" descr="C:\Program Files\Microsoft Resource DVD Artwork\DVD_ART\Artwork_Imagery\Shapes and Graphics\Buidlings and dwellings\small business rose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559723" y="5302721"/>
                <a:ext cx="2716725" cy="2462643"/>
              </a:xfrm>
              <a:prstGeom prst="rect">
                <a:avLst/>
              </a:prstGeom>
              <a:noFill/>
            </p:spPr>
          </p:pic>
          <p:pic>
            <p:nvPicPr>
              <p:cNvPr id="36" name="Picture 6" descr="C:\Users\vittorib\AppData\Local\Microsoft\Windows\Temporary Internet Files\Content.IE5\9Z3NXUF9\MCj02903170000[1].wm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779430" y="6140719"/>
                <a:ext cx="808404" cy="1044288"/>
              </a:xfrm>
              <a:prstGeom prst="rect">
                <a:avLst/>
              </a:prstGeom>
              <a:noFill/>
              <a:scene3d>
                <a:camera prst="isometricLeftDown"/>
                <a:lightRig rig="threePt" dir="t"/>
              </a:scene3d>
            </p:spPr>
          </p:pic>
        </p:grpSp>
        <p:pic>
          <p:nvPicPr>
            <p:cNvPr id="33" name="Picture 6" descr="C:\Program Files\Microsoft Resource DVD Artwork\DVD_ART\Artwork_Imagery\HARDWARE_IMAGERY\Illustration - Misc Hardware\XML Icons\Server Content Management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38404" y="4219213"/>
              <a:ext cx="1304751" cy="1926272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5936914" y="6237313"/>
              <a:ext cx="2180504" cy="52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7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굴림" pitchFamily="50" charset="-127"/>
                  <a:cs typeface="Times New Roman" panose="02020603050405020304" pitchFamily="18" charset="0"/>
                </a:rPr>
                <a:t>caserver.com</a:t>
              </a:r>
              <a:endParaRPr kumimoji="1" lang="en-US" sz="1700" b="1" dirty="0">
                <a:solidFill>
                  <a:prstClr val="black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7544249" y="4176828"/>
            <a:ext cx="1328650" cy="1658021"/>
            <a:chOff x="7725662" y="4105348"/>
            <a:chExt cx="962025" cy="1444719"/>
          </a:xfrm>
        </p:grpSpPr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7725662" y="4105348"/>
              <a:ext cx="962025" cy="1270000"/>
              <a:chOff x="432" y="2088"/>
              <a:chExt cx="350" cy="462"/>
            </a:xfrm>
          </p:grpSpPr>
          <p:pic>
            <p:nvPicPr>
              <p:cNvPr id="42" name="Picture 42" descr="server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" y="2088"/>
                <a:ext cx="350" cy="462"/>
              </a:xfrm>
              <a:prstGeom prst="rect">
                <a:avLst/>
              </a:prstGeom>
              <a:noFill/>
            </p:spPr>
          </p:pic>
          <p:graphicFrame>
            <p:nvGraphicFramePr>
              <p:cNvPr id="43" name="Object 43"/>
              <p:cNvGraphicFramePr>
                <a:graphicFrameLocks noChangeAspect="1"/>
              </p:cNvGraphicFramePr>
              <p:nvPr/>
            </p:nvGraphicFramePr>
            <p:xfrm>
              <a:off x="560" y="2312"/>
              <a:ext cx="182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2" name="Photo Editor Photo" r:id="rId9" imgW="5152381" imgH="5504762" progId="">
                      <p:embed/>
                    </p:oleObj>
                  </mc:Choice>
                  <mc:Fallback>
                    <p:oleObj name="Photo Editor Photo" r:id="rId9" imgW="5152381" imgH="550476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" y="2312"/>
                            <a:ext cx="182" cy="1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" name="TextBox 43"/>
            <p:cNvSpPr txBox="1"/>
            <p:nvPr/>
          </p:nvSpPr>
          <p:spPr>
            <a:xfrm>
              <a:off x="7776170" y="5281885"/>
              <a:ext cx="678066" cy="26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bank.com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오른쪽 화살표 44"/>
          <p:cNvSpPr/>
          <p:nvPr/>
        </p:nvSpPr>
        <p:spPr>
          <a:xfrm rot="1423967">
            <a:off x="1902091" y="3892385"/>
            <a:ext cx="5318068" cy="18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463599">
            <a:off x="3119151" y="3646049"/>
            <a:ext cx="3228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use certificate</a:t>
            </a:r>
            <a:r>
              <a:rPr lang="ko-KR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(digital signature)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3" descr="C:\Users\Administrator\AppData\Local\Microsoft\Windows\Temporary Internet Files\Content.IE5\GTUWYJXN\MC90029716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0543">
            <a:off x="4082679" y="4094530"/>
            <a:ext cx="684795" cy="64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왼쪽/오른쪽 화살표 53"/>
          <p:cNvSpPr/>
          <p:nvPr/>
        </p:nvSpPr>
        <p:spPr>
          <a:xfrm>
            <a:off x="2083294" y="2147910"/>
            <a:ext cx="4961004" cy="181152"/>
          </a:xfrm>
          <a:prstGeom prst="leftRightArrow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prstClr val="white"/>
              </a:solidFill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60922" y="1825344"/>
            <a:ext cx="1768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Issue certificate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왼쪽/오른쪽 화살표 25"/>
          <p:cNvSpPr/>
          <p:nvPr/>
        </p:nvSpPr>
        <p:spPr>
          <a:xfrm rot="16200000">
            <a:off x="7608198" y="3602449"/>
            <a:ext cx="988290" cy="209797"/>
          </a:xfrm>
          <a:prstGeom prst="leftRightArrow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prstClr val="white"/>
              </a:solidFill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8380" y="3432494"/>
            <a:ext cx="952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Verify </a:t>
            </a:r>
          </a:p>
          <a:p>
            <a:pPr algn="ctr"/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</a:p>
        </p:txBody>
      </p:sp>
      <p:sp>
        <p:nvSpPr>
          <p:cNvPr id="37" name="제목 1"/>
          <p:cNvSpPr txBox="1">
            <a:spLocks/>
          </p:cNvSpPr>
          <p:nvPr/>
        </p:nvSpPr>
        <p:spPr bwMode="auto">
          <a:xfrm>
            <a:off x="542925" y="9525"/>
            <a:ext cx="9429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tl" rotWithShape="0">
              <a:schemeClr val="bg1">
                <a:alpha val="89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lnSpc>
                <a:spcPct val="120000"/>
              </a:lnSpc>
              <a:spcBef>
                <a:spcPct val="0"/>
              </a:spcBef>
              <a:buNone/>
              <a:defRPr kumimoji="1" lang="ko-KR" altLang="en-US" sz="3200" b="1" kern="1200" cap="none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Korean banking use case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104294"/>
            <a:ext cx="1091253" cy="83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849" y="3341887"/>
            <a:ext cx="2764013" cy="83494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342900" indent="-342900">
              <a:buAutoNum type="arabicPeriod"/>
            </a:pP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key pair is </a:t>
            </a:r>
          </a:p>
          <a:p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generated in the browser.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ActiveX based Service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en-US" altLang="ko-KR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59671" y="4920992"/>
            <a:ext cx="1189749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38" b="1" smtClean="0">
                <a:solidFill>
                  <a:prstClr val="black"/>
                </a:solidFill>
              </a:rPr>
              <a:t>Certification</a:t>
            </a:r>
          </a:p>
          <a:p>
            <a:pPr algn="ctr"/>
            <a:r>
              <a:rPr lang="en-US" altLang="ko-KR" sz="1138" b="1" smtClean="0">
                <a:solidFill>
                  <a:prstClr val="black"/>
                </a:solidFill>
              </a:rPr>
              <a:t>Authority</a:t>
            </a:r>
            <a:endParaRPr lang="ko-KR" altLang="en-US" sz="1138" b="1" dirty="0">
              <a:solidFill>
                <a:prstClr val="black"/>
              </a:solidFill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6405729" y="4504987"/>
            <a:ext cx="1260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66510" y="3938336"/>
            <a:ext cx="122020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ea"/>
              <a:buAutoNum type="circleNumDbPlain" startAt="3"/>
            </a:pPr>
            <a:r>
              <a:rPr lang="en-US" altLang="ko-KR" sz="975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Req. for Cert</a:t>
            </a:r>
            <a:endParaRPr lang="ko-KR" altLang="en-US" sz="975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cxnSp>
        <p:nvCxnSpPr>
          <p:cNvPr id="41" name="직선 화살표 연결선 40"/>
          <p:cNvCxnSpPr/>
          <p:nvPr/>
        </p:nvCxnSpPr>
        <p:spPr>
          <a:xfrm>
            <a:off x="6405729" y="4223455"/>
            <a:ext cx="1260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65804" y="2838625"/>
            <a:ext cx="127182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buFont typeface="+mj-ea"/>
              <a:buAutoNum type="circleNumDbPlain" startAt="2"/>
            </a:pPr>
            <a:r>
              <a:rPr lang="en-US" altLang="ko-KR" sz="975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Install ActiveX</a:t>
            </a:r>
            <a:endParaRPr lang="ko-KR" altLang="en-US" sz="975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cxnSp>
        <p:nvCxnSpPr>
          <p:cNvPr id="45" name="직선 화살표 연결선 44"/>
          <p:cNvCxnSpPr/>
          <p:nvPr/>
        </p:nvCxnSpPr>
        <p:spPr>
          <a:xfrm flipV="1">
            <a:off x="2109324" y="2485678"/>
            <a:ext cx="0" cy="84087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 flipH="1" flipV="1">
            <a:off x="2808462" y="1871632"/>
            <a:ext cx="2385049" cy="13707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flipH="1" flipV="1">
            <a:off x="1790520" y="2444688"/>
            <a:ext cx="4199" cy="8897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2517" y="2833660"/>
            <a:ext cx="120097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ea"/>
              <a:buAutoNum type="circleNumDbPlain"/>
            </a:pPr>
            <a:r>
              <a:rPr lang="en-US" altLang="ko-KR" sz="975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Service Req.</a:t>
            </a:r>
            <a:endParaRPr lang="ko-KR" altLang="en-US" sz="975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66510" y="4526369"/>
            <a:ext cx="101534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buFont typeface="+mj-ea"/>
              <a:buAutoNum type="circleNumDbPlain" startAt="4"/>
            </a:pPr>
            <a:r>
              <a:rPr lang="en-US" altLang="ko-KR" sz="975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Issue Cert</a:t>
            </a:r>
            <a:endParaRPr lang="ko-KR" altLang="en-US" sz="975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3797193"/>
            <a:ext cx="1118826" cy="111882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47" y="3349665"/>
            <a:ext cx="1581840" cy="201388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22" y="3489603"/>
            <a:ext cx="2112416" cy="12733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391672" y="5014764"/>
            <a:ext cx="127951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38" b="1" smtClean="0">
                <a:solidFill>
                  <a:prstClr val="black"/>
                </a:solidFill>
              </a:rPr>
              <a:t>Web Browser</a:t>
            </a:r>
            <a:endParaRPr lang="ko-KR" altLang="en-US" sz="1138" b="1" dirty="0">
              <a:solidFill>
                <a:prstClr val="black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02" y="972738"/>
            <a:ext cx="1030840" cy="103084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143076" y="1960847"/>
            <a:ext cx="1585692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38" b="1" smtClean="0">
                <a:solidFill>
                  <a:prstClr val="black"/>
                </a:solidFill>
              </a:rPr>
              <a:t>Internet Banking</a:t>
            </a:r>
            <a:endParaRPr lang="ko-KR" altLang="en-US" sz="1138" b="1" dirty="0">
              <a:solidFill>
                <a:prstClr val="black"/>
              </a:solidFill>
            </a:endParaRPr>
          </a:p>
        </p:txBody>
      </p:sp>
      <p:sp>
        <p:nvSpPr>
          <p:cNvPr id="18" name="십자형 17"/>
          <p:cNvSpPr/>
          <p:nvPr/>
        </p:nvSpPr>
        <p:spPr>
          <a:xfrm>
            <a:off x="3449581" y="4020140"/>
            <a:ext cx="646823" cy="672933"/>
          </a:xfrm>
          <a:prstGeom prst="plus">
            <a:avLst>
              <a:gd name="adj" fmla="val 399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4180711" y="5470831"/>
            <a:ext cx="2137124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38" b="1" smtClean="0">
                <a:solidFill>
                  <a:prstClr val="black"/>
                </a:solidFill>
              </a:rPr>
              <a:t>ActiveX for </a:t>
            </a:r>
          </a:p>
          <a:p>
            <a:pPr algn="ctr"/>
            <a:r>
              <a:rPr lang="en-US" altLang="ko-KR" sz="1138" b="1" smtClean="0">
                <a:solidFill>
                  <a:prstClr val="black"/>
                </a:solidFill>
              </a:rPr>
              <a:t>Certificate Management</a:t>
            </a:r>
            <a:endParaRPr lang="ko-KR" altLang="en-US" sz="1138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84953" y="4779926"/>
            <a:ext cx="57419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Install</a:t>
            </a:r>
            <a:endParaRPr lang="ko-KR" altLang="en-US" sz="975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84505" y="2246944"/>
            <a:ext cx="146546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ea"/>
              <a:buAutoNum type="circleNumDbPlain" startAt="5"/>
            </a:pPr>
            <a:r>
              <a:rPr lang="en-US" altLang="ko-KR" sz="975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Digital Signature</a:t>
            </a:r>
            <a:endParaRPr lang="ko-KR" altLang="en-US" sz="975" dirty="0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850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ActiveX realted Issues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800100" y="1052513"/>
            <a:ext cx="8229600" cy="52562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ActiveX Programs</a:t>
            </a: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 Management</a:t>
            </a: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Keyboard protection</a:t>
            </a:r>
            <a:endParaRPr lang="en-US" altLang="ko-KR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altLang="ko-KR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filewall</a:t>
            </a: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anti-virus</a:t>
            </a: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secure channel</a:t>
            </a:r>
            <a:endParaRPr kumimoji="1" lang="en-US" altLang="ko-KR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Issues</a:t>
            </a:r>
            <a:endParaRPr lang="en-US" altLang="ko-K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works for IE</a:t>
            </a: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for malicious program attack</a:t>
            </a: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inconvenience</a:t>
            </a:r>
          </a:p>
          <a:p>
            <a:pPr lvl="1">
              <a:defRPr/>
            </a:pPr>
            <a:r>
              <a:rPr lang="en-US" altLang="ko-KR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mobile friendly</a:t>
            </a:r>
            <a:endParaRPr lang="en-US" altLang="ko-KR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altLang="ko-KR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Certificate Service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1322696" y="1339234"/>
            <a:ext cx="5412961" cy="1091328"/>
          </a:xfrm>
          <a:prstGeom prst="roundRect">
            <a:avLst>
              <a:gd name="adj" fmla="val 9951"/>
            </a:avLst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1322695" y="2933791"/>
            <a:ext cx="5412960" cy="1834249"/>
          </a:xfrm>
          <a:prstGeom prst="roundRect">
            <a:avLst>
              <a:gd name="adj" fmla="val 9951"/>
            </a:avLst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3152550" y="5525796"/>
            <a:ext cx="2934602" cy="846050"/>
          </a:xfrm>
          <a:prstGeom prst="round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Storage Devices</a:t>
            </a: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58376" y="3480556"/>
            <a:ext cx="849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Desktop PC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6982358" y="5525796"/>
            <a:ext cx="1548657" cy="846050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b="1" i="0" u="none" strike="noStrike" kern="0" cap="none" normalizeH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normalizeH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Smart Authentication</a:t>
            </a:r>
            <a:endParaRPr kumimoji="0" lang="en-US" altLang="ko-KR" sz="1100" b="1" i="0" u="none" strike="noStrike" kern="0" cap="none" normalizeH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(USIM</a:t>
            </a:r>
            <a:r>
              <a:rPr kumimoji="0" lang="en-US" altLang="ko-KR" sz="1100" b="1" i="0" u="none" strike="noStrike" kern="0" cap="none" normalizeH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NFC-Credit Card)</a:t>
            </a:r>
            <a:endParaRPr kumimoji="0" lang="ko-KR" altLang="en-US" sz="1100" b="1" i="0" u="none" strike="noStrike" kern="0" cap="none" normalizeH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7010260" y="3027158"/>
            <a:ext cx="1305473" cy="1740881"/>
          </a:xfrm>
          <a:prstGeom prst="roundRect">
            <a:avLst>
              <a:gd name="adj" fmla="val 10697"/>
            </a:avLst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5" name="꺾인 연결선 44"/>
          <p:cNvCxnSpPr>
            <a:stCxn id="53" idx="3"/>
            <a:endCxn id="49" idx="3"/>
          </p:cNvCxnSpPr>
          <p:nvPr/>
        </p:nvCxnSpPr>
        <p:spPr>
          <a:xfrm flipH="1" flipV="1">
            <a:off x="6320136" y="1895412"/>
            <a:ext cx="1801284" cy="2459431"/>
          </a:xfrm>
          <a:prstGeom prst="bentConnector3">
            <a:avLst>
              <a:gd name="adj1" fmla="val -32044"/>
            </a:avLst>
          </a:prstGeom>
          <a:noFill/>
          <a:ln w="19050" cap="flat" cmpd="sng" algn="ctr">
            <a:solidFill>
              <a:srgbClr val="0000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모서리가 둥근 직사각형 45"/>
          <p:cNvSpPr/>
          <p:nvPr/>
        </p:nvSpPr>
        <p:spPr>
          <a:xfrm>
            <a:off x="2693989" y="3308083"/>
            <a:ext cx="3626148" cy="127482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2688931" y="1578073"/>
            <a:ext cx="1613410" cy="634677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10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10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Issuing Certificate</a:t>
            </a:r>
            <a:endParaRPr kumimoji="0" lang="ko-KR" altLang="en-US" sz="1100" b="1" i="0" u="none" strike="noStrike" kern="0" cap="none" spc="10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8" name="직선 화살표 연결선 47"/>
          <p:cNvCxnSpPr/>
          <p:nvPr/>
        </p:nvCxnSpPr>
        <p:spPr>
          <a:xfrm>
            <a:off x="3496319" y="2202245"/>
            <a:ext cx="0" cy="1241860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49" name="모서리가 둥근 직사각형 48"/>
          <p:cNvSpPr/>
          <p:nvPr/>
        </p:nvSpPr>
        <p:spPr>
          <a:xfrm>
            <a:off x="4706726" y="1578073"/>
            <a:ext cx="1613410" cy="634677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10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Relying Party</a:t>
            </a:r>
            <a:endParaRPr kumimoji="0" lang="en-US" altLang="ko-KR" sz="1600" b="1" i="0" u="none" strike="noStrike" kern="0" cap="none" spc="10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10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(Online banking,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10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e-Gov)</a:t>
            </a:r>
            <a:endParaRPr kumimoji="0" lang="ko-KR" altLang="en-US" sz="1000" b="1" i="0" u="none" strike="noStrike" kern="0" cap="none" spc="10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87" y="2506201"/>
            <a:ext cx="909761" cy="922531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0E1DC"/>
              </a:clrFrom>
              <a:clrTo>
                <a:srgbClr val="E0E1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t="8751" r="15860" b="5833"/>
          <a:stretch/>
        </p:blipFill>
        <p:spPr>
          <a:xfrm>
            <a:off x="7347518" y="2768988"/>
            <a:ext cx="516845" cy="97084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234164" y="3700044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Smartphone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7159598" y="4108153"/>
            <a:ext cx="961822" cy="49338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APP</a:t>
            </a: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58" y="5332909"/>
            <a:ext cx="664688" cy="385773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08" y="5363835"/>
            <a:ext cx="618697" cy="412215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95" y="5143038"/>
            <a:ext cx="710367" cy="720338"/>
          </a:xfrm>
          <a:prstGeom prst="rect">
            <a:avLst/>
          </a:prstGeom>
        </p:spPr>
      </p:pic>
      <p:cxnSp>
        <p:nvCxnSpPr>
          <p:cNvPr id="57" name="직선 화살표 연결선 56"/>
          <p:cNvCxnSpPr/>
          <p:nvPr/>
        </p:nvCxnSpPr>
        <p:spPr>
          <a:xfrm flipV="1">
            <a:off x="7128656" y="4655127"/>
            <a:ext cx="344123" cy="729869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8" name="직선 화살표 연결선 57"/>
          <p:cNvCxnSpPr/>
          <p:nvPr/>
        </p:nvCxnSpPr>
        <p:spPr>
          <a:xfrm flipH="1" flipV="1">
            <a:off x="7898630" y="4652145"/>
            <a:ext cx="375208" cy="597135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73" y="3875525"/>
            <a:ext cx="515561" cy="522798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45" y="5337199"/>
            <a:ext cx="397193" cy="402768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10" y="3854516"/>
            <a:ext cx="566403" cy="574354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53" y="5271269"/>
            <a:ext cx="449244" cy="45555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464510" y="1776894"/>
            <a:ext cx="865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Web Server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22" y="879833"/>
            <a:ext cx="980214" cy="99397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890909" y="3877242"/>
            <a:ext cx="1975734" cy="307777"/>
          </a:xfrm>
          <a:prstGeom prst="rect">
            <a:avLst/>
          </a:prstGeom>
          <a:solidFill>
            <a:srgbClr val="ED7D31">
              <a:lumMod val="75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JavaScript based HTML5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t="28893" r="13556" b="29625"/>
          <a:stretch/>
        </p:blipFill>
        <p:spPr>
          <a:xfrm>
            <a:off x="3621206" y="3004908"/>
            <a:ext cx="1806769" cy="612165"/>
          </a:xfrm>
          <a:prstGeom prst="rect">
            <a:avLst/>
          </a:prstGeom>
        </p:spPr>
      </p:pic>
      <p:cxnSp>
        <p:nvCxnSpPr>
          <p:cNvPr id="67" name="직선 화살표 연결선 66"/>
          <p:cNvCxnSpPr/>
          <p:nvPr/>
        </p:nvCxnSpPr>
        <p:spPr>
          <a:xfrm flipH="1" flipV="1">
            <a:off x="4633025" y="4626660"/>
            <a:ext cx="16712" cy="737975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528475" y="2575393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Issue a certificate</a:t>
            </a:r>
            <a:endParaRPr kumimoji="0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cxnSp>
        <p:nvCxnSpPr>
          <p:cNvPr id="69" name="직선 화살표 연결선 68"/>
          <p:cNvCxnSpPr/>
          <p:nvPr/>
        </p:nvCxnSpPr>
        <p:spPr>
          <a:xfrm>
            <a:off x="5580114" y="2212751"/>
            <a:ext cx="0" cy="1241860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601349" y="2563438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Use the certificate</a:t>
            </a:r>
            <a:endParaRPr kumimoji="0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7472" y="3564231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</a:rPr>
              <a:t>Web Browser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09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based Approach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9375" y="2939322"/>
            <a:ext cx="4176633" cy="1867289"/>
          </a:xfrm>
          <a:prstGeom prst="rect">
            <a:avLst/>
          </a:prstGeom>
          <a:solidFill>
            <a:srgbClr val="33CCFF">
              <a:lumMod val="40000"/>
              <a:lumOff val="60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6306" y="3013778"/>
            <a:ext cx="1303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Web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Browser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703" y="3968675"/>
            <a:ext cx="1811361" cy="69298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 Library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순서도: 자기 디스크 6"/>
          <p:cNvSpPr/>
          <p:nvPr/>
        </p:nvSpPr>
        <p:spPr>
          <a:xfrm>
            <a:off x="549375" y="4990111"/>
            <a:ext cx="4176632" cy="691995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kern="0" dirty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Cert and Key Store</a:t>
            </a:r>
            <a:endParaRPr kumimoji="1" lang="ko-KR" altLang="en-US" kern="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5559" y="3968675"/>
            <a:ext cx="1861414" cy="6875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Library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49375" y="1334456"/>
            <a:ext cx="4176633" cy="15012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맑은 고딕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5559" y="3426787"/>
            <a:ext cx="1861414" cy="438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kern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Storage</a:t>
            </a:r>
            <a:r>
              <a:rPr kumimoji="1" lang="en-US" altLang="ko-KR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 API</a:t>
            </a:r>
            <a:endParaRPr kumimoji="1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703" y="3426787"/>
            <a:ext cx="1811361" cy="43825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WebCrypto API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11287" y="1388422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Cert. Manager in Java Script</a:t>
            </a:r>
            <a:endParaRPr kumimoji="1" lang="ko-KR" altLang="en-US" sz="1600" dirty="0">
              <a:solidFill>
                <a:srgbClr val="000000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445" y="2285454"/>
            <a:ext cx="1805620" cy="440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8726" y="2286750"/>
            <a:ext cx="1805620" cy="430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PCKS7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444" y="1785889"/>
            <a:ext cx="3812902" cy="440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>
            <a:defPPr>
              <a:defRPr lang="ko-KR"/>
            </a:defPPr>
            <a:lvl1pPr marR="0" lvl="0" indent="0" algn="ctr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</a:defRPr>
            </a:lvl1pPr>
          </a:lstStyle>
          <a:p>
            <a:r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Manager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내용 개체 틀 1"/>
          <p:cNvSpPr txBox="1">
            <a:spLocks/>
          </p:cNvSpPr>
          <p:nvPr/>
        </p:nvSpPr>
        <p:spPr>
          <a:xfrm>
            <a:off x="5126340" y="1334457"/>
            <a:ext cx="4189772" cy="43476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en-US" altLang="ko-KR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WebCrypto API for Crypto fucntions</a:t>
            </a:r>
            <a:endParaRPr lang="ko-KR" altLang="en-US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ko-KR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HTML5 for storage and communication</a:t>
            </a:r>
            <a:endParaRPr lang="ko-KR" altLang="en-US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ko-KR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CMP for certificate issuing and PKCS7 for digital signature implemented in JavaScript</a:t>
            </a:r>
          </a:p>
          <a:p>
            <a:pPr lvl="1">
              <a:defRPr/>
            </a:pPr>
            <a:endParaRPr lang="en-US" altLang="ko-KR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TouchSign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pic>
        <p:nvPicPr>
          <p:cNvPr id="4" name="그림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03" y="1117967"/>
            <a:ext cx="5036527" cy="50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내용 개체 틀 1"/>
          <p:cNvSpPr txBox="1">
            <a:spLocks/>
          </p:cNvSpPr>
          <p:nvPr/>
        </p:nvSpPr>
        <p:spPr>
          <a:xfrm>
            <a:off x="5075298" y="1434491"/>
            <a:ext cx="4189772" cy="43508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q"/>
              <a:defRPr kumimoji="1" sz="2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6286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l"/>
              <a:defRPr kumimoji="1" sz="20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2pPr>
            <a:lvl3pPr marL="895350" indent="-266700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¾"/>
              <a:defRPr kumimoji="1" sz="18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3pPr>
            <a:lvl4pPr marL="1520825" indent="-211138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2" pitchFamily="18" charset="2"/>
              <a:buChar char=""/>
              <a:defRPr kumimoji="1" sz="16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4pPr>
            <a:lvl5pPr marL="1865313" indent="-169863" algn="l" defTabSz="8207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 baseline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defRPr>
            </a:lvl5pPr>
            <a:lvl6pPr marL="23225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6pPr>
            <a:lvl7pPr marL="27797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7pPr>
            <a:lvl8pPr marL="32369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8pPr>
            <a:lvl9pPr marL="3694113" indent="-169863" algn="l" defTabSz="820738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kumimoji="1" sz="14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en-US" altLang="ko-KR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Smartcard solution for Financial Services</a:t>
            </a:r>
            <a:endParaRPr lang="ko-KR" altLang="en-US" ker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ko-KR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Secure storage for digital certificates</a:t>
            </a:r>
          </a:p>
          <a:p>
            <a:pPr lvl="1">
              <a:defRPr/>
            </a:pPr>
            <a:r>
              <a:rPr lang="en-US" altLang="ko-KR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Digital Signature with NFC</a:t>
            </a:r>
          </a:p>
          <a:p>
            <a:pPr lvl="1">
              <a:defRPr/>
            </a:pPr>
            <a:r>
              <a:rPr lang="en-US" altLang="ko-KR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User Authentication</a:t>
            </a:r>
            <a:endParaRPr kumimoji="1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TouchSign Applications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655961" y="1421124"/>
            <a:ext cx="4032448" cy="4551598"/>
          </a:xfrm>
          <a:prstGeom prst="roundRect">
            <a:avLst>
              <a:gd name="adj" fmla="val 6405"/>
            </a:avLst>
          </a:prstGeom>
          <a:solidFill>
            <a:srgbClr val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91392" tIns="45696" rIns="91392" bIns="45696" anchor="ctr"/>
          <a:lstStyle/>
          <a:p>
            <a:pPr algn="ctr" latinLnBrk="0">
              <a:lnSpc>
                <a:spcPct val="135000"/>
              </a:lnSpc>
              <a:buFont typeface="Arial" pitchFamily="34" charset="0"/>
              <a:buChar char="•"/>
              <a:defRPr/>
            </a:pPr>
            <a:endParaRPr lang="ko-KR" altLang="en-US" sz="10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gray">
          <a:xfrm>
            <a:off x="1251757" y="1205955"/>
            <a:ext cx="2815739" cy="430338"/>
          </a:xfrm>
          <a:prstGeom prst="roundRect">
            <a:avLst>
              <a:gd name="adj" fmla="val 32222"/>
            </a:avLst>
          </a:prstGeom>
          <a:solidFill>
            <a:srgbClr val="1F5281">
              <a:lumMod val="60000"/>
              <a:lumOff val="40000"/>
            </a:srgbClr>
          </a:solidFill>
          <a:ln w="28575">
            <a:solidFill>
              <a:srgbClr val="FFFFFF"/>
            </a:solidFill>
            <a:round/>
            <a:headEnd/>
            <a:tailEnd/>
          </a:ln>
          <a:effectLst>
            <a:glow rad="63500">
              <a:srgbClr val="ADB8B3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160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Online </a:t>
            </a:r>
            <a:r>
              <a:rPr kumimoji="1" lang="en-US" altLang="ko-KR" sz="16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Banking</a:t>
            </a:r>
            <a:endParaRPr kumimoji="1" lang="en-US" altLang="ko-KR" sz="16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074668" y="1421124"/>
            <a:ext cx="4032448" cy="4551598"/>
          </a:xfrm>
          <a:prstGeom prst="roundRect">
            <a:avLst>
              <a:gd name="adj" fmla="val 6405"/>
            </a:avLst>
          </a:prstGeom>
          <a:solidFill>
            <a:srgbClr val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glow rad="101600">
              <a:srgbClr val="000000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91392" tIns="45696" rIns="91392" bIns="45696" anchor="ctr"/>
          <a:lstStyle/>
          <a:p>
            <a:pPr algn="ctr" latinLnBrk="0">
              <a:lnSpc>
                <a:spcPct val="135000"/>
              </a:lnSpc>
              <a:buFont typeface="Arial" pitchFamily="34" charset="0"/>
              <a:buChar char="•"/>
              <a:defRPr/>
            </a:pPr>
            <a:endParaRPr lang="ko-KR" altLang="en-US" sz="10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5696521" y="1205955"/>
            <a:ext cx="2815739" cy="430338"/>
          </a:xfrm>
          <a:prstGeom prst="roundRect">
            <a:avLst>
              <a:gd name="adj" fmla="val 32222"/>
            </a:avLst>
          </a:prstGeom>
          <a:solidFill>
            <a:srgbClr val="1F5281">
              <a:lumMod val="60000"/>
              <a:lumOff val="40000"/>
            </a:srgbClr>
          </a:solidFill>
          <a:ln w="28575">
            <a:solidFill>
              <a:srgbClr val="FFFFFF"/>
            </a:solidFill>
            <a:round/>
            <a:headEnd/>
            <a:tailEnd/>
          </a:ln>
          <a:effectLst>
            <a:glow rad="63500">
              <a:srgbClr val="ADB8B3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160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Credit Card Subscription</a:t>
            </a:r>
            <a:endParaRPr kumimoji="1" lang="en-US" altLang="ko-KR" sz="16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23" y="1763551"/>
            <a:ext cx="3910861" cy="24622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603" y="1754529"/>
            <a:ext cx="4026513" cy="24712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" name="TextBox 23"/>
          <p:cNvSpPr txBox="1"/>
          <p:nvPr/>
        </p:nvSpPr>
        <p:spPr>
          <a:xfrm>
            <a:off x="5890254" y="2808994"/>
            <a:ext cx="1357032" cy="220529"/>
          </a:xfrm>
          <a:prstGeom prst="rect">
            <a:avLst/>
          </a:prstGeom>
          <a:solidFill>
            <a:srgbClr val="FFFFFF">
              <a:lumMod val="95000"/>
              <a:alpha val="49000"/>
            </a:srgb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ko-KR"/>
            </a:defPPr>
            <a:lvl3pPr marL="0" marR="0" lvl="2" indent="0" defTabSz="914400" eaLnBrk="0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kumimoji="0" sz="1200" b="0" kern="0" spc="-150">
                <a:ln w="3175">
                  <a:noFill/>
                </a:ln>
                <a:solidFill>
                  <a:srgbClr val="FF0000"/>
                </a:solidFill>
                <a:effectLst>
                  <a:innerShdw blurRad="12700" dist="50800" dir="13500000">
                    <a:prstClr val="black">
                      <a:alpha val="68000"/>
                    </a:prstClr>
                  </a:innerShdw>
                </a:effectLst>
              </a:defRPr>
            </a:lvl3pPr>
          </a:lstStyle>
          <a:p>
            <a:pPr lvl="2" algn="ctr"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Arial"/>
                <a:ea typeface="HY견고딕" pitchFamily="18" charset="-127"/>
              </a:rPr>
              <a:t>Subscription Device</a:t>
            </a:r>
            <a:endParaRPr lang="en-US" altLang="ko-KR" sz="1400" dirty="0">
              <a:solidFill>
                <a:srgbClr val="000000"/>
              </a:solidFill>
              <a:latin typeface="Arial"/>
              <a:ea typeface="HY견고딕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0510" y="3632663"/>
            <a:ext cx="1008112" cy="220529"/>
          </a:xfrm>
          <a:prstGeom prst="rect">
            <a:avLst/>
          </a:prstGeom>
          <a:solidFill>
            <a:srgbClr val="FFFFFF">
              <a:lumMod val="95000"/>
              <a:alpha val="49000"/>
            </a:srgb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ko-KR"/>
            </a:defPPr>
            <a:lvl3pPr marL="0" lvl="2" eaLnBrk="0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defRPr kumimoji="0" sz="1200" b="1" kern="0" spc="-15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2" algn="ctr">
              <a:defRPr/>
            </a:pPr>
            <a:r>
              <a:rPr lang="en-US" altLang="ko-KR" sz="1400" b="0" dirty="0" smtClean="0">
                <a:ln w="3175">
                  <a:noFill/>
                </a:ln>
                <a:solidFill>
                  <a:srgbClr val="000000"/>
                </a:solidFill>
                <a:effectLst>
                  <a:innerShdw blurRad="12700" dist="50800" dir="13500000">
                    <a:prstClr val="black">
                      <a:alpha val="68000"/>
                    </a:prstClr>
                  </a:innerShdw>
                </a:effectLst>
                <a:latin typeface="Arial"/>
                <a:ea typeface="HY견고딕" pitchFamily="18" charset="-127"/>
              </a:rPr>
              <a:t>User’s Card</a:t>
            </a:r>
            <a:endParaRPr lang="en-US" altLang="ko-KR" sz="1400" b="0" dirty="0">
              <a:ln w="3175">
                <a:noFill/>
              </a:ln>
              <a:solidFill>
                <a:srgbClr val="000000"/>
              </a:solidFill>
              <a:effectLst>
                <a:innerShdw blurRad="12700" dist="50800" dir="13500000">
                  <a:prstClr val="black">
                    <a:alpha val="68000"/>
                  </a:prstClr>
                </a:innerShdw>
              </a:effectLst>
              <a:latin typeface="Arial"/>
              <a:ea typeface="HY견고딕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8769" y="2934861"/>
            <a:ext cx="1042456" cy="220529"/>
          </a:xfrm>
          <a:prstGeom prst="rect">
            <a:avLst/>
          </a:prstGeom>
          <a:solidFill>
            <a:srgbClr val="FFFFFF">
              <a:lumMod val="95000"/>
              <a:alpha val="49000"/>
            </a:srgb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ko-KR"/>
            </a:defPPr>
            <a:lvl3pPr marL="0" lvl="2" eaLnBrk="0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defRPr kumimoji="0" sz="1200" b="1" kern="0" spc="-15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2" algn="ctr">
              <a:defRPr/>
            </a:pPr>
            <a:r>
              <a:rPr lang="en-US" altLang="ko-KR" sz="1400" b="0" dirty="0" smtClean="0">
                <a:ln w="3175">
                  <a:noFill/>
                </a:ln>
                <a:solidFill>
                  <a:srgbClr val="000000"/>
                </a:solidFill>
                <a:effectLst>
                  <a:innerShdw blurRad="12700" dist="50800" dir="13500000">
                    <a:prstClr val="black">
                      <a:alpha val="68000"/>
                    </a:prstClr>
                  </a:innerShdw>
                </a:effectLst>
                <a:latin typeface="Arial"/>
                <a:ea typeface="HY견고딕" pitchFamily="18" charset="-127"/>
              </a:rPr>
              <a:t>User’s  Phone</a:t>
            </a:r>
            <a:endParaRPr lang="en-US" altLang="ko-KR" sz="1400" b="0" dirty="0">
              <a:ln w="3175">
                <a:noFill/>
              </a:ln>
              <a:solidFill>
                <a:srgbClr val="000000"/>
              </a:solidFill>
              <a:effectLst>
                <a:innerShdw blurRad="12700" dist="50800" dir="13500000">
                  <a:prstClr val="black">
                    <a:alpha val="68000"/>
                  </a:prstClr>
                </a:innerShdw>
              </a:effectLst>
              <a:latin typeface="Arial"/>
              <a:ea typeface="HY견고딕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6425" y="2164034"/>
            <a:ext cx="1042456" cy="220529"/>
          </a:xfrm>
          <a:prstGeom prst="rect">
            <a:avLst/>
          </a:prstGeom>
          <a:solidFill>
            <a:srgbClr val="FFFFFF">
              <a:lumMod val="95000"/>
              <a:alpha val="49000"/>
            </a:srgb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ko-KR"/>
            </a:defPPr>
            <a:lvl3pPr marL="0" lvl="2" eaLnBrk="0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defRPr kumimoji="0" sz="1200" b="1" kern="0" spc="-15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2" algn="ctr">
              <a:defRPr/>
            </a:pPr>
            <a:r>
              <a:rPr lang="en-US" altLang="ko-KR" sz="1400" b="0" dirty="0" smtClean="0">
                <a:ln w="3175">
                  <a:noFill/>
                </a:ln>
                <a:solidFill>
                  <a:srgbClr val="000000"/>
                </a:solidFill>
                <a:effectLst>
                  <a:innerShdw blurRad="12700" dist="50800" dir="13500000">
                    <a:prstClr val="black">
                      <a:alpha val="68000"/>
                    </a:prstClr>
                  </a:innerShdw>
                </a:effectLst>
                <a:latin typeface="Arial"/>
                <a:ea typeface="HY견고딕" pitchFamily="18" charset="-127"/>
              </a:rPr>
              <a:t>Banking Site</a:t>
            </a:r>
            <a:endParaRPr lang="en-US" altLang="ko-KR" sz="1400" b="0" dirty="0">
              <a:ln w="3175">
                <a:noFill/>
              </a:ln>
              <a:solidFill>
                <a:srgbClr val="000000"/>
              </a:solidFill>
              <a:effectLst>
                <a:innerShdw blurRad="12700" dist="50800" dir="13500000">
                  <a:prstClr val="black">
                    <a:alpha val="68000"/>
                  </a:prstClr>
                </a:innerShdw>
              </a:effectLst>
              <a:latin typeface="Arial"/>
              <a:ea typeface="HY견고딕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47388" y="2968283"/>
            <a:ext cx="1042456" cy="220529"/>
          </a:xfrm>
          <a:prstGeom prst="rect">
            <a:avLst/>
          </a:prstGeom>
          <a:solidFill>
            <a:srgbClr val="FFFFFF">
              <a:lumMod val="95000"/>
              <a:alpha val="49000"/>
            </a:srgb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ko-KR"/>
            </a:defPPr>
            <a:lvl3pPr marL="0" lvl="2" eaLnBrk="0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defRPr kumimoji="0" sz="1200" b="1" kern="0" spc="-15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2" algn="ctr">
              <a:defRPr/>
            </a:pPr>
            <a:r>
              <a:rPr lang="en-US" altLang="ko-KR" sz="1400" b="0" dirty="0" smtClean="0">
                <a:ln w="3175">
                  <a:noFill/>
                </a:ln>
                <a:solidFill>
                  <a:srgbClr val="000000"/>
                </a:solidFill>
                <a:effectLst>
                  <a:innerShdw blurRad="12700" dist="50800" dir="13500000">
                    <a:prstClr val="black">
                      <a:alpha val="68000"/>
                    </a:prstClr>
                  </a:innerShdw>
                </a:effectLst>
                <a:latin typeface="Arial"/>
                <a:ea typeface="HY견고딕" pitchFamily="18" charset="-127"/>
              </a:rPr>
              <a:t>Money Transfer</a:t>
            </a:r>
            <a:endParaRPr lang="en-US" altLang="ko-KR" sz="1400" b="0" dirty="0">
              <a:ln w="3175">
                <a:noFill/>
              </a:ln>
              <a:solidFill>
                <a:srgbClr val="000000"/>
              </a:solidFill>
              <a:effectLst>
                <a:innerShdw blurRad="12700" dist="50800" dir="13500000">
                  <a:prstClr val="black">
                    <a:alpha val="68000"/>
                  </a:prstClr>
                </a:innerShdw>
              </a:effectLst>
              <a:latin typeface="Arial"/>
              <a:ea typeface="HY견고딕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5501" y="3446633"/>
            <a:ext cx="1296144" cy="220529"/>
          </a:xfrm>
          <a:prstGeom prst="rect">
            <a:avLst/>
          </a:prstGeom>
          <a:solidFill>
            <a:srgbClr val="FFFFFF">
              <a:lumMod val="95000"/>
              <a:alpha val="49000"/>
            </a:srgb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ko-KR"/>
            </a:defPPr>
            <a:lvl3pPr marL="0" lvl="2" eaLnBrk="0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defRPr kumimoji="0" sz="1200" b="1" kern="0" spc="-15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2" algn="ctr">
              <a:defRPr/>
            </a:pPr>
            <a:r>
              <a:rPr lang="en-US" altLang="ko-KR" sz="1400" b="0" dirty="0" smtClean="0">
                <a:ln w="3175">
                  <a:noFill/>
                </a:ln>
                <a:solidFill>
                  <a:srgbClr val="000000"/>
                </a:solidFill>
                <a:effectLst>
                  <a:innerShdw blurRad="12700" dist="50800" dir="13500000">
                    <a:prstClr val="black">
                      <a:alpha val="68000"/>
                    </a:prstClr>
                  </a:innerShdw>
                </a:effectLst>
                <a:latin typeface="Arial"/>
                <a:ea typeface="HY견고딕" pitchFamily="18" charset="-127"/>
              </a:rPr>
              <a:t>User Authentication </a:t>
            </a:r>
            <a:endParaRPr lang="en-US" altLang="ko-KR" sz="1400" b="0" dirty="0">
              <a:ln w="3175">
                <a:noFill/>
              </a:ln>
              <a:solidFill>
                <a:srgbClr val="000000"/>
              </a:solidFill>
              <a:effectLst>
                <a:innerShdw blurRad="12700" dist="50800" dir="13500000">
                  <a:prstClr val="black">
                    <a:alpha val="68000"/>
                  </a:prstClr>
                </a:innerShdw>
              </a:effectLst>
              <a:latin typeface="Arial"/>
              <a:ea typeface="HY견고딕" pitchFamily="18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833" y="3247399"/>
            <a:ext cx="1094753" cy="8395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1" name="TextBox 30"/>
          <p:cNvSpPr txBox="1"/>
          <p:nvPr/>
        </p:nvSpPr>
        <p:spPr>
          <a:xfrm>
            <a:off x="5354474" y="3945414"/>
            <a:ext cx="1008112" cy="220529"/>
          </a:xfrm>
          <a:prstGeom prst="rect">
            <a:avLst/>
          </a:prstGeom>
          <a:solidFill>
            <a:srgbClr val="FFFFFF">
              <a:lumMod val="95000"/>
              <a:alpha val="49000"/>
            </a:srgb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ko-KR"/>
            </a:defPPr>
            <a:lvl3pPr marL="0" lvl="2" eaLnBrk="0" fontAlgn="auto" latinLnBrk="0" hangingPunct="0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defRPr kumimoji="0" sz="1200" b="1" kern="0" spc="-15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2" algn="ctr">
              <a:defRPr/>
            </a:pPr>
            <a:r>
              <a:rPr lang="en-US" altLang="ko-KR" sz="1400" b="0" dirty="0" smtClean="0">
                <a:ln w="3175">
                  <a:noFill/>
                </a:ln>
                <a:solidFill>
                  <a:srgbClr val="000000"/>
                </a:solidFill>
                <a:effectLst>
                  <a:innerShdw blurRad="12700" dist="50800" dir="13500000">
                    <a:prstClr val="black">
                      <a:alpha val="68000"/>
                    </a:prstClr>
                  </a:innerShdw>
                </a:effectLst>
                <a:latin typeface="Arial"/>
                <a:ea typeface="HY견고딕" pitchFamily="18" charset="-127"/>
              </a:rPr>
              <a:t>Digital Singing</a:t>
            </a:r>
            <a:endParaRPr lang="en-US" altLang="ko-KR" sz="1400" b="0" dirty="0">
              <a:ln w="3175">
                <a:noFill/>
              </a:ln>
              <a:solidFill>
                <a:srgbClr val="000000"/>
              </a:solidFill>
              <a:effectLst>
                <a:innerShdw blurRad="12700" dist="50800" dir="13500000">
                  <a:prstClr val="black">
                    <a:alpha val="68000"/>
                  </a:prstClr>
                </a:innerShdw>
              </a:effectLst>
              <a:latin typeface="Arial"/>
              <a:ea typeface="HY견고딕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2223" y="4417126"/>
            <a:ext cx="3997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Money transfer in online banking</a:t>
            </a:r>
          </a:p>
          <a:p>
            <a:r>
              <a:rPr lang="en-US" altLang="ko-KR" smtClean="0"/>
              <a:t>can be done with TouchSign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US" altLang="ko-KR" smtClean="0"/>
              <a:t>User Authentication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US" altLang="ko-KR" smtClean="0"/>
              <a:t>Digital Signature</a:t>
            </a:r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162017" y="4410865"/>
            <a:ext cx="3436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Subscription for Credit Card</a:t>
            </a:r>
          </a:p>
          <a:p>
            <a:r>
              <a:rPr lang="en-US" altLang="ko-KR" smtClean="0"/>
              <a:t>can be done with TouchSign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en-US" altLang="ko-KR" smtClean="0"/>
              <a:t>Digital Signature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1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Digital Certificate with FIDO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A0A9F-588B-4370-AD15-CF4559D8DF88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33" y="902440"/>
            <a:ext cx="9139900" cy="54584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39" y="4894781"/>
            <a:ext cx="582444" cy="532603"/>
          </a:xfrm>
          <a:prstGeom prst="rect">
            <a:avLst/>
          </a:prstGeom>
        </p:spPr>
      </p:pic>
      <p:sp>
        <p:nvSpPr>
          <p:cNvPr id="6" name="위로 구부러진 화살표 5"/>
          <p:cNvSpPr/>
          <p:nvPr/>
        </p:nvSpPr>
        <p:spPr>
          <a:xfrm flipH="1">
            <a:off x="2576146" y="5427384"/>
            <a:ext cx="2275566" cy="619858"/>
          </a:xfrm>
          <a:prstGeom prst="curvedUp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234" y="5427384"/>
            <a:ext cx="17443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Digital Certificate</a:t>
            </a:r>
          </a:p>
          <a:p>
            <a:r>
              <a:rPr lang="en-US" altLang="ko-KR" sz="1400" smtClean="0"/>
              <a:t>issued to </a:t>
            </a:r>
          </a:p>
          <a:p>
            <a:r>
              <a:rPr lang="en-US" altLang="ko-KR" sz="1400" smtClean="0"/>
              <a:t>Authenticator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14105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[국과위빅데이터포럼]기술발전전략-v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[국과위빅데이터포럼]기술발전전략-v1.0</Template>
  <TotalTime>10412</TotalTime>
  <Words>324</Words>
  <Application>Microsoft Office PowerPoint</Application>
  <PresentationFormat>A4 용지(210x297mm)</PresentationFormat>
  <Paragraphs>125</Paragraphs>
  <Slides>12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5" baseType="lpstr">
      <vt:lpstr>#신태고딕</vt:lpstr>
      <vt:lpstr>HY견고딕</vt:lpstr>
      <vt:lpstr>HY헤드라인M</vt:lpstr>
      <vt:lpstr>굴림</vt:lpstr>
      <vt:lpstr>돋움</vt:lpstr>
      <vt:lpstr>맑은 고딕</vt:lpstr>
      <vt:lpstr>Arial</vt:lpstr>
      <vt:lpstr>Calibri</vt:lpstr>
      <vt:lpstr>Times New Roman</vt:lpstr>
      <vt:lpstr>Verdana</vt:lpstr>
      <vt:lpstr>Wingdings</vt:lpstr>
      <vt:lpstr>[국과위빅데이터포럼]기술발전전략-v1.0</vt:lpstr>
      <vt:lpstr>Photo Editor Photo</vt:lpstr>
      <vt:lpstr>PowerPoint 프레젠테이션</vt:lpstr>
      <vt:lpstr>PowerPoint 프레젠테이션</vt:lpstr>
      <vt:lpstr>ActiveX based Service</vt:lpstr>
      <vt:lpstr>ActiveX realted Issues</vt:lpstr>
      <vt:lpstr>Web based Digital Certificate Service</vt:lpstr>
      <vt:lpstr>Web based Approach</vt:lpstr>
      <vt:lpstr>TouchSign</vt:lpstr>
      <vt:lpstr>TouchSign Applications</vt:lpstr>
      <vt:lpstr>Digital Certificate with FIDO</vt:lpstr>
      <vt:lpstr>Hands-Free Payment Service</vt:lpstr>
      <vt:lpstr>Requirements for standard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빅데이터 기술 발전전략   - 빅데이터로 열어가는 스마트 혁명-</dc:title>
  <dc:creator>user</dc:creator>
  <cp:lastModifiedBy>조상래</cp:lastModifiedBy>
  <cp:revision>828</cp:revision>
  <cp:lastPrinted>2014-09-05T03:41:47Z</cp:lastPrinted>
  <dcterms:created xsi:type="dcterms:W3CDTF">2013-02-08T23:13:39Z</dcterms:created>
  <dcterms:modified xsi:type="dcterms:W3CDTF">2014-09-10T16:20:38Z</dcterms:modified>
</cp:coreProperties>
</file>